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2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445"/>
    <a:srgbClr val="A2BA47"/>
    <a:srgbClr val="7F7F7F"/>
    <a:srgbClr val="4FAF4F"/>
    <a:srgbClr val="E0002B"/>
    <a:srgbClr val="459966"/>
    <a:srgbClr val="EB5F60"/>
    <a:srgbClr val="FFC33E"/>
    <a:srgbClr val="FFC03E"/>
    <a:srgbClr val="529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810" y="39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76418204667638E-2"/>
          <c:y val="2.3159371736571417E-3"/>
          <c:w val="0.96198357382131938"/>
          <c:h val="0.47167370808984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прибыльных организаций</c:v>
                </c:pt>
              </c:strCache>
            </c:strRef>
          </c:tx>
          <c:spPr>
            <a:solidFill>
              <a:srgbClr val="A2BA47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A2BA47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4.941865509062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40930697408126E-3"/>
                  <c:y val="4.820049517038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815255941481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070465348704063E-3"/>
                  <c:y val="2.548297536544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070465348704063E-3"/>
                  <c:y val="2.4100624471850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6.8152559414811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141959867908024E-3"/>
                  <c:y val="2.4100247585190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070465348704063E-3"/>
                  <c:y val="6.953528719506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2934096140785588E-5"/>
                  <c:y val="3.57713993145175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070465348704063E-3"/>
                  <c:y val="2.548297536544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3405395508679355E-3"/>
                  <c:y val="9.8298287166721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069436178205125E-3"/>
                  <c:y val="6.676983163455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3070465348704063E-3"/>
                  <c:y val="6.81525594148109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100.0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071494519203003E-3"/>
                  <c:y val="9.0870079219747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140930697408126E-3"/>
                  <c:y val="7.2301873415549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9211396046112193E-3"/>
                  <c:y val="4.820049517038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3070465348704063E-3"/>
                  <c:y val="2.4098458804103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A2BA47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9"/>
                <c:pt idx="0">
                  <c:v>СЕЛЬСКОЕ, ЛЕСНОЕ ХОЗЯЙСТВО,ОХОТА,                                          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 ОБЩЕСТВЕННОГО ПИТАНИЯ</c:v>
                </c:pt>
                <c:pt idx="9">
                  <c:v>ДЕЯТЕЛЬНОСТЬ В ОБЛАСТИ ИНФОРМАЦИИ И СВЯЗИ</c:v>
                </c:pt>
                <c:pt idx="10">
                  <c:v>ДЕЯТЕЛЬНОСТЬ ФИНАНСОВАЯ И СТРАХОВАЯ</c:v>
                </c:pt>
                <c:pt idx="11">
                  <c:v>ДЕЯТЕЛЬНОСТЬ ПО ОПЕРАЦИЯМ С НЕДВИЖИМЫМ ИМУЩЕСТВОМ</c:v>
                </c:pt>
                <c:pt idx="12">
                  <c:v>ДЕЯТЕЛЬНОСТЬ ПРОФЕССИОНАЛЬНАЯ, НАУЧНАЯ И ТЕХНИЧЕСКАЯ</c:v>
                </c:pt>
                <c:pt idx="13">
                  <c:v>ДЕЯТЕЛЬНОСТЬ АДМИНИСТРАТИВНАЯ И СОПУТСТВУЮЩИЕ ДОПОЛНИТЕЛЬНЫЕ УСЛУГИ</c:v>
                </c:pt>
                <c:pt idx="14">
                  <c:v>ГОСУДАРСТВЕННОЕ УПРАВЛЕНИЕ И ОБЕСПЕЧЕНИЕ ВОЕННОЙ БЕЗОПАСНОСТИ; СОЦИАЛЬНОЕ ОБЕСПЕЧЕНИЕ</c:v>
                </c:pt>
                <c:pt idx="15">
                  <c:v>ОБРАЗОВАНИЕ</c:v>
                </c:pt>
                <c:pt idx="16">
                  <c:v>ДЕЯТЕЛЬНОСТЬ В ОБЛАСТИ ЗДРАВООХРАНЕНИЯ И СОЦИАЛЬНЫХ УСЛУГ</c:v>
                </c:pt>
                <c:pt idx="17">
                  <c:v>ДЕЯТЕЛЬНОСТЬ В ОБЛАСТИ КУЛЬТУРЫ, СПОРТА, ОРГАНИЗАЦИИ ДОСУГА И РАЗВЛЕЧЕНИЙ</c:v>
                </c:pt>
                <c:pt idx="18">
                  <c:v>ПРЕДОСТАВЛЕНИЕ ПРОЧИХ ВИДОВ УСЛУГ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85.7</c:v>
                </c:pt>
                <c:pt idx="1">
                  <c:v>50</c:v>
                </c:pt>
                <c:pt idx="2">
                  <c:v>75.400000000000006</c:v>
                </c:pt>
                <c:pt idx="3">
                  <c:v>71.900000000000006</c:v>
                </c:pt>
                <c:pt idx="4">
                  <c:v>54.5</c:v>
                </c:pt>
                <c:pt idx="5">
                  <c:v>63.2</c:v>
                </c:pt>
                <c:pt idx="6">
                  <c:v>86</c:v>
                </c:pt>
                <c:pt idx="7">
                  <c:v>76.900000000000006</c:v>
                </c:pt>
                <c:pt idx="8">
                  <c:v>75</c:v>
                </c:pt>
                <c:pt idx="9">
                  <c:v>42.9</c:v>
                </c:pt>
                <c:pt idx="10">
                  <c:v>100</c:v>
                </c:pt>
                <c:pt idx="11">
                  <c:v>55.6</c:v>
                </c:pt>
                <c:pt idx="12">
                  <c:v>66.7</c:v>
                </c:pt>
                <c:pt idx="13">
                  <c:v>61.5</c:v>
                </c:pt>
                <c:pt idx="14">
                  <c:v>100</c:v>
                </c:pt>
                <c:pt idx="15">
                  <c:v>61.1</c:v>
                </c:pt>
                <c:pt idx="16">
                  <c:v>69.2</c:v>
                </c:pt>
                <c:pt idx="17">
                  <c:v>50</c:v>
                </c:pt>
                <c:pt idx="18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 убыточных организаций</c:v>
                </c:pt>
              </c:strCache>
            </c:strRef>
          </c:tx>
          <c:spPr>
            <a:solidFill>
              <a:srgbClr val="E52445"/>
            </a:solidFill>
          </c:spPr>
          <c:invertIfNegative val="0"/>
          <c:dLbls>
            <c:dLbl>
              <c:idx val="0"/>
              <c:layout>
                <c:manualLayout>
                  <c:x val="1.0140416935494577E-3"/>
                  <c:y val="7.5880911033968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91315241819561E-3"/>
                  <c:y val="5.3569805371327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82489651947915E-4"/>
                  <c:y val="7.22989539744833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307270585288233E-3"/>
                  <c:y val="7.2300742755570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307270585288233E-3"/>
                  <c:y val="2.4100247585190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710577392438047E-3"/>
                  <c:y val="2.5441833400442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788118905831208E-3"/>
                  <c:y val="4.68571205740413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789148076331107E-3"/>
                  <c:y val="7.2302531536657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1.3380245669173348E-3"/>
                  <c:y val="4.6817767390127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9273580586057023E-2"/>
                  <c:y val="-8.7611098957337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E52445"/>
                        </a:solidFill>
                      </a:rPr>
                      <a:t>25</a:t>
                    </a:r>
                    <a:r>
                      <a:rPr lang="en-US" dirty="0" smtClean="0">
                        <a:solidFill>
                          <a:srgbClr val="E52445"/>
                        </a:solidFill>
                      </a:rPr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600166437453244E-3"/>
                  <c:y val="4.9150092426843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070465348704063E-3"/>
                  <c:y val="2.410062447184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6657574288357858E-3"/>
                  <c:y val="7.2301873415550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2.5297010887491802E-4"/>
                  <c:y val="9.2723256425883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5828642288421004E-4"/>
                  <c:y val="7.2302531536657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450904707765494E-3"/>
                  <c:y val="2.4098726784884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2.6760491338346697E-3"/>
                  <c:y val="4.8200495170380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5400000" vert="horz"/>
              <a:lstStyle/>
              <a:p>
                <a:pPr>
                  <a:defRPr sz="1100" b="1">
                    <a:solidFill>
                      <a:srgbClr val="E5244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9"/>
                <c:pt idx="0">
                  <c:v>СЕЛЬСКОЕ, ЛЕСНОЕ ХОЗЯЙСТВО,ОХОТА,                                          РЫБОЛОВСТВО И РЫБОВОДСТВО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ОБЕСПЕЧЕНИЕ ЭЛЕКТРИЧЕСКОЙ ЭНЕРГИЕЙ, ГАЗОМ И ПАРОМ; КОНДИЦИОНИРОВАНИЕ ВОЗДУХА</c:v>
                </c:pt>
                <c:pt idx="4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5">
                  <c:v>СТРОИТЕЛЬСТВО</c:v>
                </c:pt>
                <c:pt idx="6">
                  <c:v>ТОРГОВЛЯ ОПТОВАЯ И РОЗНИЧНАЯ; РЕМОНТ АВТОТРАНСПОРТНЫХ СРЕДСТВ И МОТОЦИКЛОВ</c:v>
                </c:pt>
                <c:pt idx="7">
                  <c:v>ТРАНСПОРТИРОВКА И ХРАНЕНИЕ</c:v>
                </c:pt>
                <c:pt idx="8">
                  <c:v>ДЕЯТЕЛЬНОСТЬ ГОСТИНИЦ И ПРЕДПРИЯТИЙ ОБЩЕСТВЕННОГО ПИТАНИЯ</c:v>
                </c:pt>
                <c:pt idx="9">
                  <c:v>ДЕЯТЕЛЬНОСТЬ В ОБЛАСТИ ИНФОРМАЦИИ И СВЯЗИ</c:v>
                </c:pt>
                <c:pt idx="10">
                  <c:v>ДЕЯТЕЛЬНОСТЬ ФИНАНСОВАЯ И СТРАХОВАЯ</c:v>
                </c:pt>
                <c:pt idx="11">
                  <c:v>ДЕЯТЕЛЬНОСТЬ ПО ОПЕРАЦИЯМ С НЕДВИЖИМЫМ ИМУЩЕСТВОМ</c:v>
                </c:pt>
                <c:pt idx="12">
                  <c:v>ДЕЯТЕЛЬНОСТЬ ПРОФЕССИОНАЛЬНАЯ, НАУЧНАЯ И ТЕХНИЧЕСКАЯ</c:v>
                </c:pt>
                <c:pt idx="13">
                  <c:v>ДЕЯТЕЛЬНОСТЬ АДМИНИСТРАТИВНАЯ И СОПУТСТВУЮЩИЕ ДОПОЛНИТЕЛЬНЫЕ УСЛУГИ</c:v>
                </c:pt>
                <c:pt idx="14">
                  <c:v>ГОСУДАРСТВЕННОЕ УПРАВЛЕНИЕ И ОБЕСПЕЧЕНИЕ ВОЕННОЙ БЕЗОПАСНОСТИ; СОЦИАЛЬНОЕ ОБЕСПЕЧЕНИЕ</c:v>
                </c:pt>
                <c:pt idx="15">
                  <c:v>ОБРАЗОВАНИЕ</c:v>
                </c:pt>
                <c:pt idx="16">
                  <c:v>ДЕЯТЕЛЬНОСТЬ В ОБЛАСТИ ЗДРАВООХРАНЕНИЯ И СОЦИАЛЬНЫХ УСЛУГ</c:v>
                </c:pt>
                <c:pt idx="17">
                  <c:v>ДЕЯТЕЛЬНОСТЬ В ОБЛАСТИ КУЛЬТУРЫ, СПОРТА, ОРГАНИЗАЦИИ ДОСУГА И РАЗВЛЕЧЕНИЙ</c:v>
                </c:pt>
                <c:pt idx="18">
                  <c:v>ПРЕДОСТАВЛЕНИЕ ПРОЧИХ ВИДОВ УСЛУГ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14.299999999999997</c:v>
                </c:pt>
                <c:pt idx="1">
                  <c:v>50</c:v>
                </c:pt>
                <c:pt idx="2">
                  <c:v>24.599999999999994</c:v>
                </c:pt>
                <c:pt idx="3">
                  <c:v>28.099999999999994</c:v>
                </c:pt>
                <c:pt idx="4">
                  <c:v>45.5</c:v>
                </c:pt>
                <c:pt idx="5">
                  <c:v>36.799999999999997</c:v>
                </c:pt>
                <c:pt idx="6">
                  <c:v>14</c:v>
                </c:pt>
                <c:pt idx="7">
                  <c:v>23.099999999999994</c:v>
                </c:pt>
                <c:pt idx="8">
                  <c:v>25</c:v>
                </c:pt>
                <c:pt idx="9">
                  <c:v>57.1</c:v>
                </c:pt>
                <c:pt idx="10">
                  <c:v>0</c:v>
                </c:pt>
                <c:pt idx="11">
                  <c:v>44.4</c:v>
                </c:pt>
                <c:pt idx="12">
                  <c:v>33.299999999999997</c:v>
                </c:pt>
                <c:pt idx="13">
                  <c:v>38.5</c:v>
                </c:pt>
                <c:pt idx="14">
                  <c:v>0</c:v>
                </c:pt>
                <c:pt idx="15">
                  <c:v>38.9</c:v>
                </c:pt>
                <c:pt idx="16">
                  <c:v>30.799999999999997</c:v>
                </c:pt>
                <c:pt idx="17">
                  <c:v>50</c:v>
                </c:pt>
                <c:pt idx="1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71738880"/>
        <c:axId val="71740416"/>
      </c:barChart>
      <c:catAx>
        <c:axId val="717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/>
          <a:lstStyle/>
          <a:p>
            <a:pPr>
              <a:defRPr sz="700" b="1" baseline="0">
                <a:solidFill>
                  <a:srgbClr val="7F7F7F"/>
                </a:solidFill>
                <a:latin typeface="+mn-lt"/>
                <a:cs typeface="Arial" panose="020B0604020202020204" pitchFamily="34" charset="0"/>
              </a:defRPr>
            </a:pPr>
            <a:endParaRPr lang="ru-RU"/>
          </a:p>
        </c:txPr>
        <c:crossAx val="71740416"/>
        <c:crosses val="autoZero"/>
        <c:auto val="1"/>
        <c:lblAlgn val="ctr"/>
        <c:lblOffset val="100"/>
        <c:noMultiLvlLbl val="0"/>
      </c:catAx>
      <c:valAx>
        <c:axId val="71740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71738880"/>
        <c:crosses val="autoZero"/>
        <c:crossBetween val="between"/>
      </c:val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rgbClr val="A2BA47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E52445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7780193469645595E-2"/>
          <c:y val="0.94290120956400458"/>
          <c:w val="0.92091267251599151"/>
          <c:h val="5.4786744732495403E-2"/>
        </c:manualLayout>
      </c:layout>
      <c:overlay val="0"/>
      <c:spPr>
        <a:noFill/>
      </c:spPr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 anchor="t"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ТУЛАСТАТ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51693" y="291926"/>
            <a:ext cx="10278537" cy="831816"/>
          </a:xfrm>
          <a:effectLst/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УДЕЛЬНЫЙ ВЕС ПРИБЫЛЬНЫХ И УБЫТОЧНЫХ ОРГАНИЗАЦИЙ ТУЛЬСКОЙ ОБЛАСТИ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ЯНВАРЬ</a:t>
            </a:r>
            <a:r>
              <a:rPr lang="en-US" sz="1600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МАЙ 202</a:t>
            </a:r>
            <a:r>
              <a:rPr lang="en-US" sz="1600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283583"/>
                </a:solidFill>
                <a:latin typeface="+mn-lt"/>
                <a:cs typeface="Times New Roman" panose="02020603050405020304" pitchFamily="18" charset="0"/>
              </a:rPr>
              <a:t> ГОДА, %</a:t>
            </a:r>
          </a:p>
          <a:p>
            <a:pPr algn="ctr">
              <a:lnSpc>
                <a:spcPct val="80000"/>
              </a:lnSpc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44617" y="227401"/>
            <a:ext cx="10403790" cy="381755"/>
            <a:chOff x="1439586" y="4278651"/>
            <a:chExt cx="10403790" cy="381755"/>
          </a:xfrm>
        </p:grpSpPr>
        <p:sp>
          <p:nvSpPr>
            <p:cNvPr id="9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2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6" y="463584"/>
            <a:ext cx="847725" cy="8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708" y="1969649"/>
            <a:ext cx="2033999" cy="1477328"/>
          </a:xfrm>
          <a:prstGeom prst="rect">
            <a:avLst/>
          </a:prstGeom>
          <a:ln w="25400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tabLst>
                <a:tab pos="542925" algn="l"/>
                <a:tab pos="628650" algn="l"/>
              </a:tabLst>
            </a:pPr>
            <a:r>
              <a:rPr lang="ru-RU" sz="1400" b="1" dirty="0" smtClean="0">
                <a:solidFill>
                  <a:srgbClr val="7F7F7F"/>
                </a:solidFill>
              </a:rPr>
              <a:t>ВСЕГО</a:t>
            </a:r>
          </a:p>
          <a:p>
            <a:pPr algn="ctr"/>
            <a:r>
              <a:rPr lang="ru-RU" sz="1400" b="1" dirty="0" smtClean="0">
                <a:solidFill>
                  <a:srgbClr val="7F7F7F"/>
                </a:solidFill>
              </a:rPr>
              <a:t>прибыльных организаций</a:t>
            </a:r>
            <a:r>
              <a:rPr lang="ru-RU" sz="14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4FAF4F"/>
                </a:solidFill>
              </a:rPr>
              <a:t> </a:t>
            </a:r>
            <a:r>
              <a:rPr lang="ru-RU" sz="4800" b="1" dirty="0" smtClean="0">
                <a:solidFill>
                  <a:srgbClr val="E52445"/>
                </a:solidFill>
              </a:rPr>
              <a:t>7</a:t>
            </a:r>
            <a:r>
              <a:rPr lang="en-US" sz="4800" b="1" dirty="0" smtClean="0">
                <a:solidFill>
                  <a:srgbClr val="E52445"/>
                </a:solidFill>
              </a:rPr>
              <a:t>2</a:t>
            </a:r>
            <a:r>
              <a:rPr lang="ru-RU" sz="4800" b="1" dirty="0" smtClean="0">
                <a:solidFill>
                  <a:srgbClr val="E52445"/>
                </a:solidFill>
              </a:rPr>
              <a:t>.</a:t>
            </a:r>
            <a:r>
              <a:rPr lang="en-US" sz="4000" b="1" dirty="0" smtClean="0">
                <a:solidFill>
                  <a:srgbClr val="E52445"/>
                </a:solidFill>
              </a:rPr>
              <a:t>0</a:t>
            </a:r>
            <a:r>
              <a:rPr lang="ru-RU" sz="4000" b="1" dirty="0" smtClean="0">
                <a:solidFill>
                  <a:srgbClr val="E52445"/>
                </a:solidFill>
              </a:rPr>
              <a:t>%</a:t>
            </a:r>
            <a:endParaRPr lang="ru-RU" sz="4000" b="1" dirty="0" smtClean="0">
              <a:solidFill>
                <a:srgbClr val="E52445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046" y="3813744"/>
            <a:ext cx="1905966" cy="1477328"/>
          </a:xfrm>
          <a:prstGeom prst="rect">
            <a:avLst/>
          </a:prstGeom>
          <a:ln w="2540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F7F7F"/>
                </a:solidFill>
              </a:rPr>
              <a:t>ВСЕГО</a:t>
            </a:r>
          </a:p>
          <a:p>
            <a:pPr algn="ctr"/>
            <a:r>
              <a:rPr lang="ru-RU" sz="1400" b="1" dirty="0" smtClean="0">
                <a:solidFill>
                  <a:srgbClr val="7F7F7F"/>
                </a:solidFill>
              </a:rPr>
              <a:t>убыточных </a:t>
            </a:r>
            <a:r>
              <a:rPr lang="ru-RU" sz="1400" b="1" dirty="0">
                <a:solidFill>
                  <a:srgbClr val="7F7F7F"/>
                </a:solidFill>
              </a:rPr>
              <a:t>организаций</a:t>
            </a:r>
            <a:r>
              <a:rPr lang="ru-RU" sz="1400" b="1" dirty="0"/>
              <a:t> </a:t>
            </a:r>
          </a:p>
          <a:p>
            <a:pPr algn="ctr"/>
            <a:r>
              <a:rPr lang="en-US" sz="2800" b="1" dirty="0" smtClean="0">
                <a:solidFill>
                  <a:srgbClr val="E0002B"/>
                </a:solidFill>
              </a:rPr>
              <a:t> </a:t>
            </a:r>
            <a:r>
              <a:rPr lang="ru-RU" sz="4800" b="1" dirty="0" smtClean="0">
                <a:solidFill>
                  <a:srgbClr val="E52445"/>
                </a:solidFill>
              </a:rPr>
              <a:t>2</a:t>
            </a:r>
            <a:r>
              <a:rPr lang="en-US" sz="4800" b="1" dirty="0" smtClean="0">
                <a:solidFill>
                  <a:srgbClr val="E52445"/>
                </a:solidFill>
              </a:rPr>
              <a:t>8</a:t>
            </a:r>
            <a:r>
              <a:rPr lang="ru-RU" sz="4800" b="1" dirty="0" smtClean="0">
                <a:solidFill>
                  <a:srgbClr val="E52445"/>
                </a:solidFill>
              </a:rPr>
              <a:t>.</a:t>
            </a:r>
            <a:r>
              <a:rPr lang="en-US" sz="4000" b="1" dirty="0" smtClean="0">
                <a:solidFill>
                  <a:srgbClr val="E52445"/>
                </a:solidFill>
              </a:rPr>
              <a:t>0</a:t>
            </a:r>
            <a:r>
              <a:rPr lang="ru-RU" sz="4000" b="1" dirty="0" smtClean="0">
                <a:solidFill>
                  <a:srgbClr val="E52445"/>
                </a:solidFill>
              </a:rPr>
              <a:t>%</a:t>
            </a:r>
            <a:endParaRPr lang="ru-RU" sz="4000" b="1" dirty="0" smtClean="0">
              <a:solidFill>
                <a:srgbClr val="E5244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6400" y="6657657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ПО СОПОСТАВИМОМУ КРУГУ ОРГАНИЗАЦИЙ В СООТВЕТСТВИИ С МЕТОДОЛОГИЕЙ БУХГАЛТЕРСКОГО УЧЕТА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9998049"/>
              </p:ext>
            </p:extLst>
          </p:nvPr>
        </p:nvGraphicFramePr>
        <p:xfrm>
          <a:off x="2175012" y="1067258"/>
          <a:ext cx="9716563" cy="559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94309" y="3571875"/>
            <a:ext cx="1880703" cy="9525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qrcoder.ru/code/?https%3A%2F%2Ftulastat.gks.ru%2Ffolder%2F131059%2Fdocument%2F136317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49"/>
            <a:ext cx="847874" cy="8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78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</TotalTime>
  <Words>82</Words>
  <Application>Microsoft Office PowerPoint</Application>
  <PresentationFormat>Произвольный</PresentationFormat>
  <Paragraphs>44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Патракова С.С.</cp:lastModifiedBy>
  <cp:revision>186</cp:revision>
  <cp:lastPrinted>2022-02-01T09:15:22Z</cp:lastPrinted>
  <dcterms:created xsi:type="dcterms:W3CDTF">2020-03-31T09:31:17Z</dcterms:created>
  <dcterms:modified xsi:type="dcterms:W3CDTF">2022-07-25T07:32:50Z</dcterms:modified>
</cp:coreProperties>
</file>